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handoutMasterIdLst>
    <p:handoutMasterId r:id="rId3"/>
  </p:handoutMasterIdLst>
  <p:sldIdLst>
    <p:sldId id="257" r:id="rId2"/>
  </p:sldIdLst>
  <p:sldSz cx="6858000" cy="12192000"/>
  <p:notesSz cx="6858000" cy="9144000"/>
  <p:embeddedFontLst>
    <p:embeddedFont>
      <p:font typeface="Calibri" panose="020F0502020204030204" pitchFamily="34" charset="0"/>
      <p:regular r:id="rId4"/>
      <p:bold r:id="rId5"/>
      <p:italic r:id="rId6"/>
      <p:boldItalic r:id="rId7"/>
    </p:embeddedFont>
    <p:embeddedFont>
      <p:font typeface="Calibri Light" panose="020F0302020204030204" pitchFamily="34" charset="0"/>
      <p:regular r:id="rId8"/>
      <p:italic r:id="rId9"/>
    </p:embeddedFont>
    <p:embeddedFont>
      <p:font typeface="Archivo Condensed SemiBold" pitchFamily="2" charset="0"/>
      <p:bold r:id="rId10"/>
      <p:boldItalic r:id="rId11"/>
    </p:embeddedFont>
    <p:embeddedFont>
      <p:font typeface="Archivo Condensed" pitchFamily="2" charset="0"/>
      <p:regular r:id="rId12"/>
      <p:bold r:id="rId13"/>
      <p:italic r:id="rId14"/>
      <p:boldItalic r:id="rId15"/>
    </p:embeddedFont>
  </p:embeddedFontLst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3B6C"/>
    <a:srgbClr val="1C9CD5"/>
    <a:srgbClr val="0D3E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334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theme" Target="theme/theme1.xml"/><Relationship Id="rId3" Type="http://schemas.openxmlformats.org/officeDocument/2006/relationships/handoutMaster" Target="handoutMasters/handout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10" Type="http://schemas.openxmlformats.org/officeDocument/2006/relationships/font" Target="fonts/font7.fntdata"/><Relationship Id="rId19" Type="http://schemas.openxmlformats.org/officeDocument/2006/relationships/tableStyles" Target="tableStyles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8A0E60-47E6-4120-B584-13DB8D845B2A}" type="datetimeFigureOut">
              <a:rPr lang="pt-BR" smtClean="0"/>
              <a:t>23/04/2026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932970-45A5-4569-8A0B-D42CE55A03E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62067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3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5517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4295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9955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6818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48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19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16136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4453467"/>
            <a:ext cx="2901255" cy="6550379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4453467"/>
            <a:ext cx="2915543" cy="6550379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094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66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5725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8290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050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4/23/2026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1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1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880" y="-42453"/>
            <a:ext cx="6905759" cy="12276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789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tângulo 47">
            <a:extLst>
              <a:ext uri="{FF2B5EF4-FFF2-40B4-BE49-F238E27FC236}">
                <a16:creationId xmlns:a16="http://schemas.microsoft.com/office/drawing/2014/main" xmlns="" id="{2A861167-B428-38A6-645F-DEFCEA15684C}"/>
              </a:ext>
            </a:extLst>
          </p:cNvPr>
          <p:cNvSpPr/>
          <p:nvPr/>
        </p:nvSpPr>
        <p:spPr>
          <a:xfrm>
            <a:off x="387578" y="1085533"/>
            <a:ext cx="2952000" cy="2700000"/>
          </a:xfrm>
          <a:prstGeom prst="rect">
            <a:avLst/>
          </a:prstGeom>
          <a:solidFill>
            <a:schemeClr val="bg1"/>
          </a:solidFill>
          <a:ln w="12700">
            <a:solidFill>
              <a:srgbClr val="033B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53" name="object 41">
            <a:extLst>
              <a:ext uri="{FF2B5EF4-FFF2-40B4-BE49-F238E27FC236}">
                <a16:creationId xmlns:a16="http://schemas.microsoft.com/office/drawing/2014/main" xmlns="" id="{36F7C63D-9F3D-D002-2431-A32E6D78CEF0}"/>
              </a:ext>
            </a:extLst>
          </p:cNvPr>
          <p:cNvSpPr txBox="1"/>
          <p:nvPr/>
        </p:nvSpPr>
        <p:spPr>
          <a:xfrm>
            <a:off x="387578" y="1103811"/>
            <a:ext cx="2952000" cy="215444"/>
          </a:xfrm>
          <a:prstGeom prst="rect">
            <a:avLst/>
          </a:prstGeom>
          <a:solidFill>
            <a:srgbClr val="033B6C"/>
          </a:solidFill>
          <a:ln>
            <a:noFill/>
          </a:ln>
        </p:spPr>
        <p:txBody>
          <a:bodyPr vert="horz" wrap="square" lIns="0" tIns="0" rIns="0" bIns="0" rtlCol="0" anchor="ctr" anchorCtr="1">
            <a:spAutoFit/>
          </a:bodyPr>
          <a:lstStyle/>
          <a:p>
            <a:pPr marL="72390" algn="ctr">
              <a:lnSpc>
                <a:spcPct val="100000"/>
              </a:lnSpc>
              <a:spcBef>
                <a:spcPts val="20"/>
              </a:spcBef>
            </a:pPr>
            <a:r>
              <a:rPr lang="pt-BR" sz="1400" b="1" spc="-45" dirty="0" smtClean="0">
                <a:solidFill>
                  <a:srgbClr val="FFFFFF"/>
                </a:solidFill>
                <a:latin typeface="Archivo Condensed SemiBold" pitchFamily="2" charset="0"/>
                <a:ea typeface="Roboto" panose="02000000000000000000" pitchFamily="2" charset="0"/>
                <a:cs typeface="Archivo Condensed SemiBold" pitchFamily="2" charset="0"/>
              </a:rPr>
              <a:t>INTRODUÇÃO</a:t>
            </a:r>
            <a:endParaRPr lang="pt-BR" sz="1400" dirty="0">
              <a:latin typeface="Archivo Condensed SemiBold" pitchFamily="2" charset="0"/>
              <a:ea typeface="Roboto" panose="02000000000000000000" pitchFamily="2" charset="0"/>
              <a:cs typeface="Archivo Condensed SemiBold" pitchFamily="2" charset="0"/>
            </a:endParaRPr>
          </a:p>
        </p:txBody>
      </p:sp>
      <p:sp>
        <p:nvSpPr>
          <p:cNvPr id="54" name="object 47">
            <a:extLst>
              <a:ext uri="{FF2B5EF4-FFF2-40B4-BE49-F238E27FC236}">
                <a16:creationId xmlns:a16="http://schemas.microsoft.com/office/drawing/2014/main" xmlns="" id="{7FB3F1C9-88E4-CC4D-CA8C-39F09BC94A6A}"/>
              </a:ext>
            </a:extLst>
          </p:cNvPr>
          <p:cNvSpPr txBox="1"/>
          <p:nvPr/>
        </p:nvSpPr>
        <p:spPr>
          <a:xfrm>
            <a:off x="387578" y="1446058"/>
            <a:ext cx="2952000" cy="534368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marL="111760" marR="332740" algn="just">
              <a:lnSpc>
                <a:spcPct val="100000"/>
              </a:lnSpc>
              <a:spcBef>
                <a:spcPts val="735"/>
              </a:spcBef>
            </a:pPr>
            <a:r>
              <a:rPr lang="pt-BR" sz="1000" spc="-40" dirty="0">
                <a:solidFill>
                  <a:srgbClr val="0B050D"/>
                </a:solidFill>
                <a:latin typeface="Archivo Condensed" pitchFamily="2" charset="0"/>
                <a:ea typeface="Roboto" panose="02000000000000000000" pitchFamily="2" charset="0"/>
                <a:cs typeface="Archivo Condensed" pitchFamily="2" charset="0"/>
              </a:rPr>
              <a:t>A escrita sobre o que é a experiência, sobre o que ela fala/trata e o porquê foi desenvolvida/realizada, que é então a justificativa.</a:t>
            </a:r>
            <a:endParaRPr lang="pt-BR" sz="1000" dirty="0">
              <a:latin typeface="Archivo Condensed" pitchFamily="2" charset="0"/>
              <a:ea typeface="Roboto" panose="02000000000000000000" pitchFamily="2" charset="0"/>
              <a:cs typeface="Archivo Condensed" pitchFamily="2" charset="0"/>
            </a:endParaRPr>
          </a:p>
        </p:txBody>
      </p:sp>
      <p:sp useBgFill="1">
        <p:nvSpPr>
          <p:cNvPr id="49" name="Retângulo 48">
            <a:extLst>
              <a:ext uri="{FF2B5EF4-FFF2-40B4-BE49-F238E27FC236}">
                <a16:creationId xmlns:a16="http://schemas.microsoft.com/office/drawing/2014/main" xmlns="" id="{43CAA437-04DA-A1A6-A86F-0FC2F270F47A}"/>
              </a:ext>
            </a:extLst>
          </p:cNvPr>
          <p:cNvSpPr/>
          <p:nvPr/>
        </p:nvSpPr>
        <p:spPr>
          <a:xfrm>
            <a:off x="3515653" y="1085533"/>
            <a:ext cx="2952000" cy="2700000"/>
          </a:xfrm>
          <a:prstGeom prst="rect">
            <a:avLst/>
          </a:prstGeom>
          <a:ln w="12700">
            <a:solidFill>
              <a:srgbClr val="033B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5" name="object 43">
            <a:extLst>
              <a:ext uri="{FF2B5EF4-FFF2-40B4-BE49-F238E27FC236}">
                <a16:creationId xmlns:a16="http://schemas.microsoft.com/office/drawing/2014/main" xmlns="" id="{38A24BA1-3446-6830-170A-1BAFA2E6C99A}"/>
              </a:ext>
            </a:extLst>
          </p:cNvPr>
          <p:cNvSpPr txBox="1"/>
          <p:nvPr/>
        </p:nvSpPr>
        <p:spPr>
          <a:xfrm>
            <a:off x="3518423" y="1103811"/>
            <a:ext cx="2952000" cy="215444"/>
          </a:xfrm>
          <a:prstGeom prst="rect">
            <a:avLst/>
          </a:prstGeom>
          <a:solidFill>
            <a:srgbClr val="033B6C"/>
          </a:solidFill>
          <a:ln>
            <a:noFill/>
          </a:ln>
        </p:spPr>
        <p:txBody>
          <a:bodyPr vert="horz" wrap="square" lIns="0" tIns="0" rIns="0" bIns="0" rtlCol="0" anchor="ctr" anchorCtr="1">
            <a:spAutoFit/>
          </a:bodyPr>
          <a:lstStyle/>
          <a:p>
            <a:pPr marL="75565">
              <a:lnSpc>
                <a:spcPct val="100000"/>
              </a:lnSpc>
              <a:spcBef>
                <a:spcPts val="20"/>
              </a:spcBef>
            </a:pPr>
            <a:r>
              <a:rPr lang="pt-BR" sz="1400" b="1" spc="-40" dirty="0" smtClean="0">
                <a:solidFill>
                  <a:srgbClr val="FFFFFF"/>
                </a:solidFill>
                <a:latin typeface="Archivo Condensed SemiBold" pitchFamily="2" charset="0"/>
                <a:ea typeface="Roboto" panose="02000000000000000000" pitchFamily="2" charset="0"/>
                <a:cs typeface="Archivo Condensed SemiBold" pitchFamily="2" charset="0"/>
              </a:rPr>
              <a:t>OBJETIVOS</a:t>
            </a:r>
            <a:endParaRPr lang="pt-BR" sz="1400" dirty="0">
              <a:latin typeface="Archivo Condensed SemiBold" pitchFamily="2" charset="0"/>
              <a:ea typeface="Roboto" panose="02000000000000000000" pitchFamily="2" charset="0"/>
              <a:cs typeface="Archivo Condensed SemiBold" pitchFamily="2" charset="0"/>
            </a:endParaRPr>
          </a:p>
        </p:txBody>
      </p:sp>
      <p:sp>
        <p:nvSpPr>
          <p:cNvPr id="56" name="object 48">
            <a:extLst>
              <a:ext uri="{FF2B5EF4-FFF2-40B4-BE49-F238E27FC236}">
                <a16:creationId xmlns:a16="http://schemas.microsoft.com/office/drawing/2014/main" xmlns="" id="{7C6580BC-154A-0B57-6BEE-337EC9AC8E76}"/>
              </a:ext>
            </a:extLst>
          </p:cNvPr>
          <p:cNvSpPr txBox="1"/>
          <p:nvPr/>
        </p:nvSpPr>
        <p:spPr>
          <a:xfrm>
            <a:off x="3515653" y="1445694"/>
            <a:ext cx="2952000" cy="416831"/>
          </a:xfrm>
          <a:prstGeom prst="rect">
            <a:avLst/>
          </a:prstGeom>
          <a:noFill/>
        </p:spPr>
        <p:txBody>
          <a:bodyPr vert="horz" wrap="square" lIns="36000" tIns="72000" rIns="36000" bIns="36000" rtlCol="0">
            <a:spAutoFit/>
          </a:bodyPr>
          <a:lstStyle/>
          <a:p>
            <a:pPr marL="90170" marR="798195" algn="just">
              <a:lnSpc>
                <a:spcPct val="100000"/>
              </a:lnSpc>
              <a:spcBef>
                <a:spcPts val="735"/>
              </a:spcBef>
            </a:pPr>
            <a:r>
              <a:rPr lang="pt-BR" sz="1000" spc="-40" dirty="0">
                <a:solidFill>
                  <a:srgbClr val="0B050D"/>
                </a:solidFill>
                <a:latin typeface="Archivo Condensed" pitchFamily="2" charset="0"/>
                <a:ea typeface="Roboto" panose="02000000000000000000" pitchFamily="2" charset="0"/>
                <a:cs typeface="Archivo Condensed" pitchFamily="2" charset="0"/>
              </a:rPr>
              <a:t>O que se tem como propósito, aquilo que se quer obter, alcançar, realizar.</a:t>
            </a:r>
          </a:p>
        </p:txBody>
      </p:sp>
      <p:sp>
        <p:nvSpPr>
          <p:cNvPr id="51" name="Retângulo 50">
            <a:extLst>
              <a:ext uri="{FF2B5EF4-FFF2-40B4-BE49-F238E27FC236}">
                <a16:creationId xmlns:a16="http://schemas.microsoft.com/office/drawing/2014/main" xmlns="" id="{99147281-8DA8-D5FA-4389-B26161B80DE5}"/>
              </a:ext>
            </a:extLst>
          </p:cNvPr>
          <p:cNvSpPr/>
          <p:nvPr/>
        </p:nvSpPr>
        <p:spPr>
          <a:xfrm>
            <a:off x="386777" y="6830030"/>
            <a:ext cx="6084447" cy="1620000"/>
          </a:xfrm>
          <a:prstGeom prst="rect">
            <a:avLst/>
          </a:prstGeom>
          <a:solidFill>
            <a:schemeClr val="bg1"/>
          </a:solidFill>
          <a:ln w="12700">
            <a:solidFill>
              <a:srgbClr val="033B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9" name="object 39">
            <a:extLst>
              <a:ext uri="{FF2B5EF4-FFF2-40B4-BE49-F238E27FC236}">
                <a16:creationId xmlns:a16="http://schemas.microsoft.com/office/drawing/2014/main" xmlns="" id="{288AA2EF-7E0F-D6E1-8382-8AFA72C8CFEB}"/>
              </a:ext>
            </a:extLst>
          </p:cNvPr>
          <p:cNvSpPr txBox="1"/>
          <p:nvPr/>
        </p:nvSpPr>
        <p:spPr>
          <a:xfrm>
            <a:off x="386777" y="6840438"/>
            <a:ext cx="6084447" cy="267184"/>
          </a:xfrm>
          <a:prstGeom prst="rect">
            <a:avLst/>
          </a:prstGeom>
          <a:solidFill>
            <a:srgbClr val="033B6C"/>
          </a:solidFill>
          <a:ln>
            <a:noFill/>
          </a:ln>
        </p:spPr>
        <p:txBody>
          <a:bodyPr vert="horz" wrap="square" lIns="0" tIns="36000" rIns="0" bIns="0" rtlCol="0" anchor="ctr" anchorCtr="1">
            <a:spAutoFit/>
          </a:bodyPr>
          <a:lstStyle/>
          <a:p>
            <a:pPr marL="71755">
              <a:lnSpc>
                <a:spcPts val="1820"/>
              </a:lnSpc>
            </a:pPr>
            <a:r>
              <a:rPr lang="pt-BR" sz="1400" b="1" dirty="0" smtClean="0">
                <a:solidFill>
                  <a:srgbClr val="FFFFFF"/>
                </a:solidFill>
                <a:latin typeface="Archivo Condensed SemiBold" pitchFamily="2" charset="0"/>
                <a:ea typeface="Roboto" panose="02000000000000000000" pitchFamily="2" charset="0"/>
                <a:cs typeface="Archivo Condensed SemiBold" pitchFamily="2" charset="0"/>
              </a:rPr>
              <a:t>DISCUSSÃO E CONCLUSÕES</a:t>
            </a:r>
            <a:endParaRPr lang="pt-BR" sz="1400" dirty="0">
              <a:latin typeface="Archivo Condensed SemiBold" pitchFamily="2" charset="0"/>
              <a:ea typeface="Roboto" panose="02000000000000000000" pitchFamily="2" charset="0"/>
              <a:cs typeface="Archivo Condensed SemiBold" pitchFamily="2" charset="0"/>
            </a:endParaRPr>
          </a:p>
        </p:txBody>
      </p:sp>
      <p:sp>
        <p:nvSpPr>
          <p:cNvPr id="52" name="Retângulo 51">
            <a:extLst>
              <a:ext uri="{FF2B5EF4-FFF2-40B4-BE49-F238E27FC236}">
                <a16:creationId xmlns:a16="http://schemas.microsoft.com/office/drawing/2014/main" xmlns="" id="{4AEBCBA8-E736-5C3A-8C2B-1C007E877566}"/>
              </a:ext>
            </a:extLst>
          </p:cNvPr>
          <p:cNvSpPr/>
          <p:nvPr/>
        </p:nvSpPr>
        <p:spPr>
          <a:xfrm>
            <a:off x="390480" y="3970012"/>
            <a:ext cx="2952000" cy="2700000"/>
          </a:xfrm>
          <a:prstGeom prst="rect">
            <a:avLst/>
          </a:prstGeom>
          <a:solidFill>
            <a:schemeClr val="bg1"/>
          </a:solidFill>
          <a:ln w="12700">
            <a:solidFill>
              <a:srgbClr val="033B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7" name="object 40">
            <a:extLst>
              <a:ext uri="{FF2B5EF4-FFF2-40B4-BE49-F238E27FC236}">
                <a16:creationId xmlns:a16="http://schemas.microsoft.com/office/drawing/2014/main" xmlns="" id="{80E21F22-69A7-C2E4-4690-4C0D3BAF412C}"/>
              </a:ext>
            </a:extLst>
          </p:cNvPr>
          <p:cNvSpPr txBox="1"/>
          <p:nvPr/>
        </p:nvSpPr>
        <p:spPr>
          <a:xfrm>
            <a:off x="387578" y="3988290"/>
            <a:ext cx="2952000" cy="215444"/>
          </a:xfrm>
          <a:prstGeom prst="rect">
            <a:avLst/>
          </a:prstGeom>
          <a:solidFill>
            <a:srgbClr val="033B6C"/>
          </a:solidFill>
          <a:ln>
            <a:noFill/>
          </a:ln>
        </p:spPr>
        <p:txBody>
          <a:bodyPr vert="horz" wrap="square" lIns="0" tIns="0" rIns="0" bIns="0" rtlCol="0" anchor="ctr" anchorCtr="1">
            <a:spAutoFit/>
          </a:bodyPr>
          <a:lstStyle/>
          <a:p>
            <a:pPr marL="76200">
              <a:lnSpc>
                <a:spcPct val="100000"/>
              </a:lnSpc>
              <a:spcBef>
                <a:spcPts val="50"/>
              </a:spcBef>
            </a:pPr>
            <a:r>
              <a:rPr lang="pt-BR" sz="1400" b="1" dirty="0" smtClean="0">
                <a:solidFill>
                  <a:srgbClr val="FFFFFF"/>
                </a:solidFill>
                <a:latin typeface="Archivo Condensed SemiBold" pitchFamily="2" charset="0"/>
                <a:ea typeface="Roboto" panose="02000000000000000000" pitchFamily="2" charset="0"/>
                <a:cs typeface="Archivo Condensed SemiBold" pitchFamily="2" charset="0"/>
              </a:rPr>
              <a:t>METODOLOGIA</a:t>
            </a:r>
            <a:endParaRPr lang="pt-BR" sz="1400" dirty="0">
              <a:latin typeface="Archivo Condensed SemiBold" pitchFamily="2" charset="0"/>
              <a:ea typeface="Roboto" panose="02000000000000000000" pitchFamily="2" charset="0"/>
              <a:cs typeface="Archivo Condensed SemiBold" pitchFamily="2" charset="0"/>
            </a:endParaRPr>
          </a:p>
        </p:txBody>
      </p:sp>
      <p:sp>
        <p:nvSpPr>
          <p:cNvPr id="60" name="object 49">
            <a:extLst>
              <a:ext uri="{FF2B5EF4-FFF2-40B4-BE49-F238E27FC236}">
                <a16:creationId xmlns:a16="http://schemas.microsoft.com/office/drawing/2014/main" xmlns="" id="{7C31DA35-C462-0EA1-B8C6-677E8BF89097}"/>
              </a:ext>
            </a:extLst>
          </p:cNvPr>
          <p:cNvSpPr txBox="1"/>
          <p:nvPr/>
        </p:nvSpPr>
        <p:spPr>
          <a:xfrm>
            <a:off x="390480" y="4363610"/>
            <a:ext cx="2952000" cy="534368"/>
          </a:xfrm>
          <a:prstGeom prst="rect">
            <a:avLst/>
          </a:prstGeom>
        </p:spPr>
        <p:txBody>
          <a:bodyPr vert="horz" wrap="square" lIns="36000" tIns="36000" rIns="36000" bIns="36000" rtlCol="0" anchor="t" anchorCtr="0">
            <a:spAutoFit/>
          </a:bodyPr>
          <a:lstStyle/>
          <a:p>
            <a:pPr marL="115570" marR="352425" algn="just">
              <a:lnSpc>
                <a:spcPct val="100000"/>
              </a:lnSpc>
              <a:spcBef>
                <a:spcPts val="100"/>
              </a:spcBef>
            </a:pPr>
            <a:r>
              <a:rPr lang="pt-BR" sz="1000" spc="-25" dirty="0">
                <a:solidFill>
                  <a:srgbClr val="0B050D"/>
                </a:solidFill>
                <a:latin typeface="Archivo Condensed" pitchFamily="2" charset="0"/>
                <a:ea typeface="Roboto" panose="02000000000000000000" pitchFamily="2" charset="0"/>
                <a:cs typeface="Archivo Condensed" pitchFamily="2" charset="0"/>
              </a:rPr>
              <a:t>Descrição do </a:t>
            </a:r>
            <a:r>
              <a:rPr lang="pt-BR" sz="1000" spc="-25" dirty="0" smtClean="0">
                <a:solidFill>
                  <a:srgbClr val="0B050D"/>
                </a:solidFill>
                <a:latin typeface="Archivo Condensed" pitchFamily="2" charset="0"/>
                <a:ea typeface="Roboto" panose="02000000000000000000" pitchFamily="2" charset="0"/>
                <a:cs typeface="Archivo Condensed" pitchFamily="2" charset="0"/>
              </a:rPr>
              <a:t>processo </a:t>
            </a:r>
            <a:r>
              <a:rPr lang="pt-BR" sz="1000" spc="-25" dirty="0">
                <a:solidFill>
                  <a:srgbClr val="0B050D"/>
                </a:solidFill>
                <a:latin typeface="Archivo Condensed" pitchFamily="2" charset="0"/>
                <a:ea typeface="Roboto" panose="02000000000000000000" pitchFamily="2" charset="0"/>
                <a:cs typeface="Archivo Condensed" pitchFamily="2" charset="0"/>
              </a:rPr>
              <a:t>para se atingir </a:t>
            </a:r>
            <a:r>
              <a:rPr lang="pt-BR" sz="1000" spc="-25" dirty="0" smtClean="0">
                <a:solidFill>
                  <a:srgbClr val="0B050D"/>
                </a:solidFill>
                <a:latin typeface="Archivo Condensed" pitchFamily="2" charset="0"/>
                <a:ea typeface="Roboto" panose="02000000000000000000" pitchFamily="2" charset="0"/>
                <a:cs typeface="Archivo Condensed" pitchFamily="2" charset="0"/>
              </a:rPr>
              <a:t>um </a:t>
            </a:r>
            <a:r>
              <a:rPr lang="pt-BR" sz="1000" spc="-25" dirty="0">
                <a:solidFill>
                  <a:srgbClr val="0B050D"/>
                </a:solidFill>
                <a:latin typeface="Archivo Condensed" pitchFamily="2" charset="0"/>
                <a:ea typeface="Roboto" panose="02000000000000000000" pitchFamily="2" charset="0"/>
                <a:cs typeface="Archivo Condensed" pitchFamily="2" charset="0"/>
              </a:rPr>
              <a:t>determinado fim ou para se chegar ao conhecimento, ou seja, o caminho proposto e as </a:t>
            </a:r>
            <a:r>
              <a:rPr lang="pt-BR" sz="1000" spc="-25" dirty="0" smtClean="0">
                <a:solidFill>
                  <a:srgbClr val="0B050D"/>
                </a:solidFill>
                <a:latin typeface="Archivo Condensed" pitchFamily="2" charset="0"/>
                <a:ea typeface="Roboto" panose="02000000000000000000" pitchFamily="2" charset="0"/>
                <a:cs typeface="Archivo Condensed" pitchFamily="2" charset="0"/>
              </a:rPr>
              <a:t>ações </a:t>
            </a:r>
            <a:r>
              <a:rPr lang="pt-BR" sz="1000" spc="-25" dirty="0">
                <a:solidFill>
                  <a:srgbClr val="0B050D"/>
                </a:solidFill>
                <a:latin typeface="Archivo Condensed" pitchFamily="2" charset="0"/>
                <a:ea typeface="Roboto" panose="02000000000000000000" pitchFamily="2" charset="0"/>
                <a:cs typeface="Archivo Condensed" pitchFamily="2" charset="0"/>
              </a:rPr>
              <a:t>planejadas.</a:t>
            </a:r>
            <a:endParaRPr lang="pt-BR" sz="1000" dirty="0">
              <a:latin typeface="Archivo Condensed" pitchFamily="2" charset="0"/>
              <a:ea typeface="Roboto" panose="02000000000000000000" pitchFamily="2" charset="0"/>
              <a:cs typeface="Archivo Condensed" pitchFamily="2" charset="0"/>
            </a:endParaRPr>
          </a:p>
        </p:txBody>
      </p:sp>
      <p:sp>
        <p:nvSpPr>
          <p:cNvPr id="50" name="Retângulo 49">
            <a:extLst>
              <a:ext uri="{FF2B5EF4-FFF2-40B4-BE49-F238E27FC236}">
                <a16:creationId xmlns:a16="http://schemas.microsoft.com/office/drawing/2014/main" xmlns="" id="{C99B8002-4058-03AE-BA34-1CC5DCA46657}"/>
              </a:ext>
            </a:extLst>
          </p:cNvPr>
          <p:cNvSpPr/>
          <p:nvPr/>
        </p:nvSpPr>
        <p:spPr>
          <a:xfrm>
            <a:off x="3518423" y="3970014"/>
            <a:ext cx="2952000" cy="2700000"/>
          </a:xfrm>
          <a:prstGeom prst="rect">
            <a:avLst/>
          </a:prstGeom>
          <a:solidFill>
            <a:schemeClr val="bg1"/>
          </a:solidFill>
          <a:ln w="12700">
            <a:solidFill>
              <a:srgbClr val="033B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8" name="object 42">
            <a:extLst>
              <a:ext uri="{FF2B5EF4-FFF2-40B4-BE49-F238E27FC236}">
                <a16:creationId xmlns:a16="http://schemas.microsoft.com/office/drawing/2014/main" xmlns="" id="{36AC1749-5298-EC62-2935-A40CB2C6EA11}"/>
              </a:ext>
            </a:extLst>
          </p:cNvPr>
          <p:cNvSpPr txBox="1"/>
          <p:nvPr/>
        </p:nvSpPr>
        <p:spPr>
          <a:xfrm>
            <a:off x="3518423" y="3988292"/>
            <a:ext cx="2952000" cy="215444"/>
          </a:xfrm>
          <a:prstGeom prst="rect">
            <a:avLst/>
          </a:prstGeom>
          <a:solidFill>
            <a:srgbClr val="033B6C"/>
          </a:solidFill>
          <a:ln>
            <a:noFill/>
          </a:ln>
        </p:spPr>
        <p:txBody>
          <a:bodyPr vert="horz" wrap="square" lIns="0" tIns="0" rIns="0" bIns="0" rtlCol="0" anchor="ctr" anchorCtr="1">
            <a:spAutoFit/>
          </a:bodyPr>
          <a:lstStyle/>
          <a:p>
            <a:pPr marL="75565">
              <a:lnSpc>
                <a:spcPct val="100000"/>
              </a:lnSpc>
              <a:spcBef>
                <a:spcPts val="50"/>
              </a:spcBef>
            </a:pPr>
            <a:r>
              <a:rPr lang="pt-BR" sz="1400" b="1" spc="-65" dirty="0" smtClean="0">
                <a:solidFill>
                  <a:srgbClr val="FFFFFF"/>
                </a:solidFill>
                <a:latin typeface="Archivo Condensed SemiBold" pitchFamily="2" charset="0"/>
                <a:ea typeface="Roboto" panose="02000000000000000000" pitchFamily="2" charset="0"/>
                <a:cs typeface="Archivo Condensed SemiBold" pitchFamily="2" charset="0"/>
              </a:rPr>
              <a:t>RESULTADOS</a:t>
            </a:r>
            <a:endParaRPr lang="pt-BR" sz="1400" dirty="0">
              <a:latin typeface="Archivo Condensed SemiBold" pitchFamily="2" charset="0"/>
              <a:ea typeface="Roboto" panose="02000000000000000000" pitchFamily="2" charset="0"/>
              <a:cs typeface="Archivo Condensed SemiBold" pitchFamily="2" charset="0"/>
            </a:endParaRPr>
          </a:p>
        </p:txBody>
      </p:sp>
      <p:sp>
        <p:nvSpPr>
          <p:cNvPr id="61" name="object 51">
            <a:extLst>
              <a:ext uri="{FF2B5EF4-FFF2-40B4-BE49-F238E27FC236}">
                <a16:creationId xmlns:a16="http://schemas.microsoft.com/office/drawing/2014/main" xmlns="" id="{0311E85C-06AB-5EF0-8CB6-43A0B28DE6CD}"/>
              </a:ext>
            </a:extLst>
          </p:cNvPr>
          <p:cNvSpPr txBox="1"/>
          <p:nvPr/>
        </p:nvSpPr>
        <p:spPr>
          <a:xfrm>
            <a:off x="3518423" y="4351847"/>
            <a:ext cx="2952000" cy="842145"/>
          </a:xfrm>
          <a:prstGeom prst="rect">
            <a:avLst/>
          </a:prstGeom>
          <a:noFill/>
        </p:spPr>
        <p:txBody>
          <a:bodyPr vert="horz" wrap="square" lIns="36000" tIns="36000" rIns="36000" bIns="36000" rtlCol="0">
            <a:spAutoFit/>
          </a:bodyPr>
          <a:lstStyle/>
          <a:p>
            <a:pPr marL="90170" marR="313055" algn="just">
              <a:lnSpc>
                <a:spcPct val="100000"/>
              </a:lnSpc>
              <a:spcBef>
                <a:spcPts val="100"/>
              </a:spcBef>
            </a:pPr>
            <a:r>
              <a:rPr lang="pt-BR" sz="1000" spc="-25" dirty="0">
                <a:solidFill>
                  <a:srgbClr val="0B050D"/>
                </a:solidFill>
                <a:latin typeface="Archivo Condensed" pitchFamily="2" charset="0"/>
                <a:ea typeface="Roboto" panose="02000000000000000000" pitchFamily="2" charset="0"/>
                <a:cs typeface="Archivo Condensed" pitchFamily="2" charset="0"/>
              </a:rPr>
              <a:t>São os frutos, produtos, o que foi alcançado, a partir dos objetivos e da metodologia utilizada. Lembramos que os resultados </a:t>
            </a:r>
            <a:r>
              <a:rPr lang="pt-BR" sz="1000" spc="-25" dirty="0" smtClean="0">
                <a:solidFill>
                  <a:srgbClr val="0B050D"/>
                </a:solidFill>
                <a:latin typeface="Archivo Condensed" pitchFamily="2" charset="0"/>
                <a:ea typeface="Roboto" panose="02000000000000000000" pitchFamily="2" charset="0"/>
                <a:cs typeface="Archivo Condensed" pitchFamily="2" charset="0"/>
              </a:rPr>
              <a:t>podem </a:t>
            </a:r>
            <a:r>
              <a:rPr lang="pt-BR" sz="1000" spc="-25" dirty="0">
                <a:solidFill>
                  <a:srgbClr val="0B050D"/>
                </a:solidFill>
                <a:latin typeface="Archivo Condensed" pitchFamily="2" charset="0"/>
                <a:ea typeface="Roboto" panose="02000000000000000000" pitchFamily="2" charset="0"/>
                <a:cs typeface="Archivo Condensed" pitchFamily="2" charset="0"/>
              </a:rPr>
              <a:t>ser apresentados de várias maneiras, as vezes é possível quantificar, outras vezes pode ser uma descrição qualitativa.</a:t>
            </a:r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xmlns="" id="{99147281-8DA8-D5FA-4389-B26161B80DE5}"/>
              </a:ext>
            </a:extLst>
          </p:cNvPr>
          <p:cNvSpPr/>
          <p:nvPr/>
        </p:nvSpPr>
        <p:spPr>
          <a:xfrm>
            <a:off x="383206" y="8646692"/>
            <a:ext cx="6084447" cy="1620000"/>
          </a:xfrm>
          <a:prstGeom prst="rect">
            <a:avLst/>
          </a:prstGeom>
          <a:solidFill>
            <a:schemeClr val="bg1"/>
          </a:solidFill>
          <a:ln w="12700">
            <a:solidFill>
              <a:srgbClr val="033B6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object 39">
            <a:extLst>
              <a:ext uri="{FF2B5EF4-FFF2-40B4-BE49-F238E27FC236}">
                <a16:creationId xmlns:a16="http://schemas.microsoft.com/office/drawing/2014/main" xmlns="" id="{288AA2EF-7E0F-D6E1-8382-8AFA72C8CFEB}"/>
              </a:ext>
            </a:extLst>
          </p:cNvPr>
          <p:cNvSpPr txBox="1"/>
          <p:nvPr/>
        </p:nvSpPr>
        <p:spPr>
          <a:xfrm>
            <a:off x="383206" y="8657100"/>
            <a:ext cx="6084447" cy="267184"/>
          </a:xfrm>
          <a:prstGeom prst="rect">
            <a:avLst/>
          </a:prstGeom>
          <a:solidFill>
            <a:srgbClr val="033B6C"/>
          </a:solidFill>
          <a:ln>
            <a:noFill/>
          </a:ln>
        </p:spPr>
        <p:txBody>
          <a:bodyPr vert="horz" wrap="square" lIns="0" tIns="36000" rIns="0" bIns="0" rtlCol="0" anchor="ctr" anchorCtr="1">
            <a:spAutoFit/>
          </a:bodyPr>
          <a:lstStyle/>
          <a:p>
            <a:pPr marL="71755">
              <a:lnSpc>
                <a:spcPts val="1820"/>
              </a:lnSpc>
            </a:pPr>
            <a:r>
              <a:rPr lang="pt-BR" sz="1400" b="1" dirty="0" smtClean="0">
                <a:solidFill>
                  <a:srgbClr val="FFFFFF"/>
                </a:solidFill>
                <a:latin typeface="Archivo Condensed SemiBold" pitchFamily="2" charset="0"/>
                <a:ea typeface="Roboto" panose="02000000000000000000" pitchFamily="2" charset="0"/>
                <a:cs typeface="Archivo Condensed SemiBold" pitchFamily="2" charset="0"/>
              </a:rPr>
              <a:t>REFERÊNCIAS</a:t>
            </a:r>
            <a:endParaRPr lang="pt-BR" sz="1400" dirty="0">
              <a:latin typeface="Archivo Condensed SemiBold" pitchFamily="2" charset="0"/>
              <a:ea typeface="Roboto" panose="02000000000000000000" pitchFamily="2" charset="0"/>
              <a:cs typeface="Archivo Condensed SemiBold" pitchFamily="2" charset="0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2216970" y="467360"/>
            <a:ext cx="24240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000" b="1" dirty="0" smtClean="0">
                <a:solidFill>
                  <a:srgbClr val="033B6C"/>
                </a:solidFill>
                <a:latin typeface="Archivo Condensed SemiBold" pitchFamily="2" charset="0"/>
                <a:ea typeface="Roboto" panose="02000000000000000000" pitchFamily="2" charset="0"/>
                <a:cs typeface="Archivo Condensed SemiBold" pitchFamily="2" charset="0"/>
              </a:rPr>
              <a:t>TÍTULO DO TRABALHO</a:t>
            </a:r>
            <a:endParaRPr lang="pt-BR" sz="2000" b="1" dirty="0">
              <a:solidFill>
                <a:srgbClr val="033B6C"/>
              </a:solidFill>
              <a:latin typeface="Archivo Condensed SemiBold" pitchFamily="2" charset="0"/>
              <a:ea typeface="Roboto" panose="02000000000000000000" pitchFamily="2" charset="0"/>
              <a:cs typeface="Archivo Condensed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6835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interna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</TotalTime>
  <Words>126</Words>
  <Application>Microsoft Office PowerPoint</Application>
  <PresentationFormat>Widescreen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8" baseType="lpstr">
      <vt:lpstr>Calibri</vt:lpstr>
      <vt:lpstr>Roboto</vt:lpstr>
      <vt:lpstr>Calibri Light</vt:lpstr>
      <vt:lpstr>Archivo Condensed SemiBold</vt:lpstr>
      <vt:lpstr>Arial</vt:lpstr>
      <vt:lpstr>Archivo Condensed</vt:lpstr>
      <vt:lpstr>1_interna</vt:lpstr>
      <vt:lpstr>Apresentação do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Jean Pierre Costa Pinto Dykeman</dc:creator>
  <cp:lastModifiedBy>Jean Pierre Costa Pinto Dykeman</cp:lastModifiedBy>
  <cp:revision>84</cp:revision>
  <dcterms:created xsi:type="dcterms:W3CDTF">2020-06-12T12:46:15Z</dcterms:created>
  <dcterms:modified xsi:type="dcterms:W3CDTF">2026-04-23T17:04:55Z</dcterms:modified>
</cp:coreProperties>
</file>